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19"/>
  </p:notesMasterIdLst>
  <p:sldIdLst>
    <p:sldId id="256" r:id="rId2"/>
    <p:sldId id="277" r:id="rId3"/>
    <p:sldId id="284" r:id="rId4"/>
    <p:sldId id="285" r:id="rId5"/>
    <p:sldId id="302" r:id="rId6"/>
    <p:sldId id="316" r:id="rId7"/>
    <p:sldId id="318" r:id="rId8"/>
    <p:sldId id="317" r:id="rId9"/>
    <p:sldId id="331" r:id="rId10"/>
    <p:sldId id="330" r:id="rId11"/>
    <p:sldId id="334" r:id="rId12"/>
    <p:sldId id="335" r:id="rId13"/>
    <p:sldId id="291" r:id="rId14"/>
    <p:sldId id="292" r:id="rId15"/>
    <p:sldId id="293" r:id="rId16"/>
    <p:sldId id="294" r:id="rId17"/>
    <p:sldId id="28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360EEC-17B1-BF18-E274-8C98725B40E1}" name="Guest User" initials="GU" userId="S::urn:spo:tenantanon#83b02c92-5f26-48ed-9e5b-6c2fca46a8e6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BCB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C0A8B-F582-4F35-99A8-8CC0D97E0894}" v="2" dt="2025-11-25T22:16:48.907"/>
    <p1510:client id="{A120CBE4-C50A-62D2-C44F-25DE27FBDFB5}" v="19" dt="2025-11-26T01:22:38.131"/>
    <p1510:client id="{A1B03E58-62D0-ECB2-2C05-866F394C4642}" v="2" dt="2025-11-25T22:05:43.269"/>
    <p1510:client id="{B6BC827D-47C3-99F0-F672-A66A7A438427}" v="63" dt="2025-11-26T01:18:43.717"/>
    <p1510:client id="{BBC11980-210A-CADB-2036-C6AD3EEA00EE}" v="6" dt="2025-11-25T21:29:22.957"/>
    <p1510:client id="{BF7A9EB4-7893-F3D4-4E3F-F07EED4A1B19}" v="217" dt="2025-11-25T21:43:16.215"/>
    <p1510:client id="{F235E4C5-E75D-8CEB-F8AE-6D92A4AAF5EF}" v="342" dt="2025-11-25T07:04:34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64"/>
  </p:normalViewPr>
  <p:slideViewPr>
    <p:cSldViewPr snapToGrid="0">
      <p:cViewPr varScale="1">
        <p:scale>
          <a:sx n="199" d="100"/>
          <a:sy n="199" d="100"/>
        </p:scale>
        <p:origin x="232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7D411-AF2D-400C-A7CB-758037FD5D2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98DDE3-C621-4466-9636-5AEA9C5E11F1}">
      <dgm:prSet phldrT="[Text]" phldr="0" custT="1"/>
      <dgm:spPr/>
      <dgm:t>
        <a:bodyPr/>
        <a:lstStyle/>
        <a:p>
          <a:r>
            <a:rPr lang="en-US" sz="1400" b="1"/>
            <a:t>Progress Indicators</a:t>
          </a:r>
        </a:p>
      </dgm:t>
    </dgm:pt>
    <dgm:pt modelId="{714B4CA8-5806-42EA-BC1B-F519B220F551}" type="parTrans" cxnId="{332174A0-564B-47CE-ADA2-31D965D86B92}">
      <dgm:prSet/>
      <dgm:spPr/>
      <dgm:t>
        <a:bodyPr/>
        <a:lstStyle/>
        <a:p>
          <a:endParaRPr lang="en-US"/>
        </a:p>
      </dgm:t>
    </dgm:pt>
    <dgm:pt modelId="{E3E83089-BE03-4AB1-AD3F-551D024916E8}" type="sibTrans" cxnId="{332174A0-564B-47CE-ADA2-31D965D86B92}">
      <dgm:prSet/>
      <dgm:spPr/>
      <dgm:t>
        <a:bodyPr/>
        <a:lstStyle/>
        <a:p>
          <a:endParaRPr lang="en-US"/>
        </a:p>
      </dgm:t>
    </dgm:pt>
    <dgm:pt modelId="{1A43AFB8-C47E-40E1-BED8-62277FE8CA37}">
      <dgm:prSet phldrT="[Text]" phldr="0" custT="1"/>
      <dgm:spPr/>
      <dgm:t>
        <a:bodyPr/>
        <a:lstStyle/>
        <a:p>
          <a:r>
            <a:rPr lang="en-US" sz="1400" b="1"/>
            <a:t>Visual Data Checklist</a:t>
          </a:r>
        </a:p>
      </dgm:t>
    </dgm:pt>
    <dgm:pt modelId="{8DF476F1-A252-4B21-A90C-44071E7E8414}" type="parTrans" cxnId="{1358CEAC-D7FD-4D87-96A6-CBA6888624BB}">
      <dgm:prSet/>
      <dgm:spPr/>
      <dgm:t>
        <a:bodyPr/>
        <a:lstStyle/>
        <a:p>
          <a:endParaRPr lang="en-US"/>
        </a:p>
      </dgm:t>
    </dgm:pt>
    <dgm:pt modelId="{9A8757B3-5EDD-43FE-AC65-ABB7815B43F5}" type="sibTrans" cxnId="{1358CEAC-D7FD-4D87-96A6-CBA6888624BB}">
      <dgm:prSet/>
      <dgm:spPr/>
      <dgm:t>
        <a:bodyPr/>
        <a:lstStyle/>
        <a:p>
          <a:endParaRPr lang="en-US"/>
        </a:p>
      </dgm:t>
    </dgm:pt>
    <dgm:pt modelId="{34A6EBBA-56A2-47D9-AAA5-CE0DCA61202A}">
      <dgm:prSet phldrT="[Text]" phldr="0" custT="1"/>
      <dgm:spPr>
        <a:ln>
          <a:noFill/>
        </a:ln>
      </dgm:spPr>
      <dgm:t>
        <a:bodyPr/>
        <a:lstStyle/>
        <a:p>
          <a:r>
            <a:rPr lang="en-US" sz="1400" b="1"/>
            <a:t>Chat Sharing &amp; Persistent Chats</a:t>
          </a:r>
        </a:p>
      </dgm:t>
    </dgm:pt>
    <dgm:pt modelId="{FE386A89-6C0A-4CC6-92B8-F992F5EE0C45}" type="parTrans" cxnId="{2BB90182-006D-403A-A873-53A6ED6A3AE5}">
      <dgm:prSet/>
      <dgm:spPr/>
      <dgm:t>
        <a:bodyPr/>
        <a:lstStyle/>
        <a:p>
          <a:endParaRPr lang="en-US"/>
        </a:p>
      </dgm:t>
    </dgm:pt>
    <dgm:pt modelId="{6C769906-6780-4916-9806-709BBC63DF39}" type="sibTrans" cxnId="{2BB90182-006D-403A-A873-53A6ED6A3AE5}">
      <dgm:prSet/>
      <dgm:spPr/>
      <dgm:t>
        <a:bodyPr/>
        <a:lstStyle/>
        <a:p>
          <a:endParaRPr lang="en-US"/>
        </a:p>
      </dgm:t>
    </dgm:pt>
    <dgm:pt modelId="{40FC628D-605A-4E5B-ADBF-B05CABEEC702}">
      <dgm:prSet phldrT="[Text]" phldr="0" custT="1"/>
      <dgm:spPr/>
      <dgm:t>
        <a:bodyPr/>
        <a:lstStyle/>
        <a:p>
          <a:pPr rtl="0"/>
          <a:r>
            <a:rPr lang="en-US" sz="1400" b="1">
              <a:latin typeface="Arial"/>
            </a:rPr>
            <a:t>Integration of ML models </a:t>
          </a:r>
          <a:endParaRPr lang="en-US" sz="1400" b="1"/>
        </a:p>
      </dgm:t>
    </dgm:pt>
    <dgm:pt modelId="{60D269EA-173D-4667-9B9E-4C9E1E09A28A}" type="parTrans" cxnId="{0A67F270-0338-4E1E-BD94-95E81E728386}">
      <dgm:prSet/>
      <dgm:spPr/>
      <dgm:t>
        <a:bodyPr/>
        <a:lstStyle/>
        <a:p>
          <a:endParaRPr lang="en-US"/>
        </a:p>
      </dgm:t>
    </dgm:pt>
    <dgm:pt modelId="{1C0113F8-3F56-4C5A-87AC-60EF54B17B1E}" type="sibTrans" cxnId="{0A67F270-0338-4E1E-BD94-95E81E728386}">
      <dgm:prSet/>
      <dgm:spPr/>
      <dgm:t>
        <a:bodyPr/>
        <a:lstStyle/>
        <a:p>
          <a:endParaRPr lang="en-US"/>
        </a:p>
      </dgm:t>
    </dgm:pt>
    <dgm:pt modelId="{747BBCA6-2664-48A7-B5C8-1C69B193949C}" type="pres">
      <dgm:prSet presAssocID="{F9A7D411-AF2D-400C-A7CB-758037FD5D29}" presName="linearFlow" presStyleCnt="0">
        <dgm:presLayoutVars>
          <dgm:dir/>
          <dgm:resizeHandles val="exact"/>
        </dgm:presLayoutVars>
      </dgm:prSet>
      <dgm:spPr/>
    </dgm:pt>
    <dgm:pt modelId="{0FE59504-89CB-4B93-BD0F-6E1BD9AAD157}" type="pres">
      <dgm:prSet presAssocID="{2698DDE3-C621-4466-9636-5AEA9C5E11F1}" presName="composite" presStyleCnt="0"/>
      <dgm:spPr/>
    </dgm:pt>
    <dgm:pt modelId="{7E362694-D15C-4B11-B295-E0860354315D}" type="pres">
      <dgm:prSet presAssocID="{2698DDE3-C621-4466-9636-5AEA9C5E11F1}" presName="imgShp" presStyleLbl="fgImgPlace1" presStyleIdx="0" presStyleCnt="4" custLinFactNeighborX="-34050" custLinFactNeighborY="-153"/>
      <dgm:spPr>
        <a:prstGeom prst="flowChartConnector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ED5D8783-49DF-4B33-8BCE-B2AE99AB8014}" type="pres">
      <dgm:prSet presAssocID="{2698DDE3-C621-4466-9636-5AEA9C5E11F1}" presName="txShp" presStyleLbl="node1" presStyleIdx="0" presStyleCnt="4">
        <dgm:presLayoutVars>
          <dgm:bulletEnabled val="1"/>
        </dgm:presLayoutVars>
      </dgm:prSet>
      <dgm:spPr/>
    </dgm:pt>
    <dgm:pt modelId="{9DC7AAE2-DA77-4FEF-A7CB-DF5D180CBED4}" type="pres">
      <dgm:prSet presAssocID="{E3E83089-BE03-4AB1-AD3F-551D024916E8}" presName="spacing" presStyleCnt="0"/>
      <dgm:spPr/>
    </dgm:pt>
    <dgm:pt modelId="{8140BB07-F128-4D8D-9AB1-9F21123713DC}" type="pres">
      <dgm:prSet presAssocID="{1A43AFB8-C47E-40E1-BED8-62277FE8CA37}" presName="composite" presStyleCnt="0"/>
      <dgm:spPr/>
    </dgm:pt>
    <dgm:pt modelId="{5D6D45B7-0CCD-4F0B-B2E4-663866325BB7}" type="pres">
      <dgm:prSet presAssocID="{1A43AFB8-C47E-40E1-BED8-62277FE8CA37}" presName="imgShp" presStyleLbl="fgImgPlace1" presStyleIdx="1" presStyleCnt="4" custLinFactNeighborX="-34051" custLinFactNeighborY="-179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3307ECDD-3F1C-4726-8D3C-6F0CD45FE4DD}" type="pres">
      <dgm:prSet presAssocID="{1A43AFB8-C47E-40E1-BED8-62277FE8CA37}" presName="txShp" presStyleLbl="node1" presStyleIdx="1" presStyleCnt="4">
        <dgm:presLayoutVars>
          <dgm:bulletEnabled val="1"/>
        </dgm:presLayoutVars>
      </dgm:prSet>
      <dgm:spPr/>
    </dgm:pt>
    <dgm:pt modelId="{A6E73E5B-2CA5-4C06-8D8F-D2B05F313969}" type="pres">
      <dgm:prSet presAssocID="{9A8757B3-5EDD-43FE-AC65-ABB7815B43F5}" presName="spacing" presStyleCnt="0"/>
      <dgm:spPr/>
    </dgm:pt>
    <dgm:pt modelId="{80393584-6BDF-4AFF-B222-238180738EB3}" type="pres">
      <dgm:prSet presAssocID="{34A6EBBA-56A2-47D9-AAA5-CE0DCA61202A}" presName="composite" presStyleCnt="0"/>
      <dgm:spPr/>
    </dgm:pt>
    <dgm:pt modelId="{468BBD57-4817-478B-B79D-93E2EEE18086}" type="pres">
      <dgm:prSet presAssocID="{34A6EBBA-56A2-47D9-AAA5-CE0DCA61202A}" presName="imgShp" presStyleLbl="fgImgPlace1" presStyleIdx="2" presStyleCnt="4" custLinFactNeighborX="-3679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solid fill"/>
        </a:ext>
      </dgm:extLst>
    </dgm:pt>
    <dgm:pt modelId="{88203EF6-61B9-4295-9697-AF3E8C160EFD}" type="pres">
      <dgm:prSet presAssocID="{34A6EBBA-56A2-47D9-AAA5-CE0DCA61202A}" presName="txShp" presStyleLbl="node1" presStyleIdx="2" presStyleCnt="4">
        <dgm:presLayoutVars>
          <dgm:bulletEnabled val="1"/>
        </dgm:presLayoutVars>
      </dgm:prSet>
      <dgm:spPr/>
    </dgm:pt>
    <dgm:pt modelId="{DD53D118-EAB7-499A-8C2A-470A03CAEA80}" type="pres">
      <dgm:prSet presAssocID="{6C769906-6780-4916-9806-709BBC63DF39}" presName="spacing" presStyleCnt="0"/>
      <dgm:spPr/>
    </dgm:pt>
    <dgm:pt modelId="{126A984C-529D-4E93-95CE-90B32CE334D9}" type="pres">
      <dgm:prSet presAssocID="{40FC628D-605A-4E5B-ADBF-B05CABEEC702}" presName="composite" presStyleCnt="0"/>
      <dgm:spPr/>
    </dgm:pt>
    <dgm:pt modelId="{C212A534-54D1-4BF4-8C86-D789B0D7B6DC}" type="pres">
      <dgm:prSet presAssocID="{40FC628D-605A-4E5B-ADBF-B05CABEEC702}" presName="imgShp" presStyleLbl="fgImgPlace1" presStyleIdx="3" presStyleCnt="4" custLinFactNeighborX="-3494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3228D256-B915-4FC8-AD01-ACB1EEDE8C60}" type="pres">
      <dgm:prSet presAssocID="{40FC628D-605A-4E5B-ADBF-B05CABEEC702}" presName="txShp" presStyleLbl="node1" presStyleIdx="3" presStyleCnt="4">
        <dgm:presLayoutVars>
          <dgm:bulletEnabled val="1"/>
        </dgm:presLayoutVars>
      </dgm:prSet>
      <dgm:spPr/>
    </dgm:pt>
  </dgm:ptLst>
  <dgm:cxnLst>
    <dgm:cxn modelId="{0790F514-A450-47CD-A07D-0FD4B434EE83}" type="presOf" srcId="{F9A7D411-AF2D-400C-A7CB-758037FD5D29}" destId="{747BBCA6-2664-48A7-B5C8-1C69B193949C}" srcOrd="0" destOrd="0" presId="urn:microsoft.com/office/officeart/2005/8/layout/vList3"/>
    <dgm:cxn modelId="{0A67F270-0338-4E1E-BD94-95E81E728386}" srcId="{F9A7D411-AF2D-400C-A7CB-758037FD5D29}" destId="{40FC628D-605A-4E5B-ADBF-B05CABEEC702}" srcOrd="3" destOrd="0" parTransId="{60D269EA-173D-4667-9B9E-4C9E1E09A28A}" sibTransId="{1C0113F8-3F56-4C5A-87AC-60EF54B17B1E}"/>
    <dgm:cxn modelId="{FDD02480-D62A-4685-9B9F-6C4F3B0B447A}" type="presOf" srcId="{1A43AFB8-C47E-40E1-BED8-62277FE8CA37}" destId="{3307ECDD-3F1C-4726-8D3C-6F0CD45FE4DD}" srcOrd="0" destOrd="0" presId="urn:microsoft.com/office/officeart/2005/8/layout/vList3"/>
    <dgm:cxn modelId="{2BB90182-006D-403A-A873-53A6ED6A3AE5}" srcId="{F9A7D411-AF2D-400C-A7CB-758037FD5D29}" destId="{34A6EBBA-56A2-47D9-AAA5-CE0DCA61202A}" srcOrd="2" destOrd="0" parTransId="{FE386A89-6C0A-4CC6-92B8-F992F5EE0C45}" sibTransId="{6C769906-6780-4916-9806-709BBC63DF39}"/>
    <dgm:cxn modelId="{332174A0-564B-47CE-ADA2-31D965D86B92}" srcId="{F9A7D411-AF2D-400C-A7CB-758037FD5D29}" destId="{2698DDE3-C621-4466-9636-5AEA9C5E11F1}" srcOrd="0" destOrd="0" parTransId="{714B4CA8-5806-42EA-BC1B-F519B220F551}" sibTransId="{E3E83089-BE03-4AB1-AD3F-551D024916E8}"/>
    <dgm:cxn modelId="{8CCA83A3-D964-4FC3-8BFB-4EE60FBE9297}" type="presOf" srcId="{40FC628D-605A-4E5B-ADBF-B05CABEEC702}" destId="{3228D256-B915-4FC8-AD01-ACB1EEDE8C60}" srcOrd="0" destOrd="0" presId="urn:microsoft.com/office/officeart/2005/8/layout/vList3"/>
    <dgm:cxn modelId="{ABFDE8A9-DCF3-49AE-8408-31E893300E66}" type="presOf" srcId="{2698DDE3-C621-4466-9636-5AEA9C5E11F1}" destId="{ED5D8783-49DF-4B33-8BCE-B2AE99AB8014}" srcOrd="0" destOrd="0" presId="urn:microsoft.com/office/officeart/2005/8/layout/vList3"/>
    <dgm:cxn modelId="{1358CEAC-D7FD-4D87-96A6-CBA6888624BB}" srcId="{F9A7D411-AF2D-400C-A7CB-758037FD5D29}" destId="{1A43AFB8-C47E-40E1-BED8-62277FE8CA37}" srcOrd="1" destOrd="0" parTransId="{8DF476F1-A252-4B21-A90C-44071E7E8414}" sibTransId="{9A8757B3-5EDD-43FE-AC65-ABB7815B43F5}"/>
    <dgm:cxn modelId="{E2A06CBD-ACF1-4B86-8055-31FCD7BF1C6F}" type="presOf" srcId="{34A6EBBA-56A2-47D9-AAA5-CE0DCA61202A}" destId="{88203EF6-61B9-4295-9697-AF3E8C160EFD}" srcOrd="0" destOrd="0" presId="urn:microsoft.com/office/officeart/2005/8/layout/vList3"/>
    <dgm:cxn modelId="{049B0231-A172-46E3-AFF2-4E13C740F263}" type="presParOf" srcId="{747BBCA6-2664-48A7-B5C8-1C69B193949C}" destId="{0FE59504-89CB-4B93-BD0F-6E1BD9AAD157}" srcOrd="0" destOrd="0" presId="urn:microsoft.com/office/officeart/2005/8/layout/vList3"/>
    <dgm:cxn modelId="{EF767927-CAF2-44D6-ABAE-D5E2C3CCBA1C}" type="presParOf" srcId="{0FE59504-89CB-4B93-BD0F-6E1BD9AAD157}" destId="{7E362694-D15C-4B11-B295-E0860354315D}" srcOrd="0" destOrd="0" presId="urn:microsoft.com/office/officeart/2005/8/layout/vList3"/>
    <dgm:cxn modelId="{8B8A0DC7-536F-4D38-BC21-8A0774A87DC2}" type="presParOf" srcId="{0FE59504-89CB-4B93-BD0F-6E1BD9AAD157}" destId="{ED5D8783-49DF-4B33-8BCE-B2AE99AB8014}" srcOrd="1" destOrd="0" presId="urn:microsoft.com/office/officeart/2005/8/layout/vList3"/>
    <dgm:cxn modelId="{90B33180-74CE-4066-8034-14136234BD61}" type="presParOf" srcId="{747BBCA6-2664-48A7-B5C8-1C69B193949C}" destId="{9DC7AAE2-DA77-4FEF-A7CB-DF5D180CBED4}" srcOrd="1" destOrd="0" presId="urn:microsoft.com/office/officeart/2005/8/layout/vList3"/>
    <dgm:cxn modelId="{9C32D556-7867-40FE-8C67-4007E54A748A}" type="presParOf" srcId="{747BBCA6-2664-48A7-B5C8-1C69B193949C}" destId="{8140BB07-F128-4D8D-9AB1-9F21123713DC}" srcOrd="2" destOrd="0" presId="urn:microsoft.com/office/officeart/2005/8/layout/vList3"/>
    <dgm:cxn modelId="{B67CC113-DFBE-43D0-AE8C-14C94EE13EAB}" type="presParOf" srcId="{8140BB07-F128-4D8D-9AB1-9F21123713DC}" destId="{5D6D45B7-0CCD-4F0B-B2E4-663866325BB7}" srcOrd="0" destOrd="0" presId="urn:microsoft.com/office/officeart/2005/8/layout/vList3"/>
    <dgm:cxn modelId="{0F1D0397-25B9-4C8A-A48B-2CF0FF75DD34}" type="presParOf" srcId="{8140BB07-F128-4D8D-9AB1-9F21123713DC}" destId="{3307ECDD-3F1C-4726-8D3C-6F0CD45FE4DD}" srcOrd="1" destOrd="0" presId="urn:microsoft.com/office/officeart/2005/8/layout/vList3"/>
    <dgm:cxn modelId="{B9F18445-0421-4184-805C-F8B55CAB9A0D}" type="presParOf" srcId="{747BBCA6-2664-48A7-B5C8-1C69B193949C}" destId="{A6E73E5B-2CA5-4C06-8D8F-D2B05F313969}" srcOrd="3" destOrd="0" presId="urn:microsoft.com/office/officeart/2005/8/layout/vList3"/>
    <dgm:cxn modelId="{F8D8ECD3-AAF5-40FF-93B0-023370BAF5B0}" type="presParOf" srcId="{747BBCA6-2664-48A7-B5C8-1C69B193949C}" destId="{80393584-6BDF-4AFF-B222-238180738EB3}" srcOrd="4" destOrd="0" presId="urn:microsoft.com/office/officeart/2005/8/layout/vList3"/>
    <dgm:cxn modelId="{BB095FF6-F796-4BA7-9D5B-D6792DFC6677}" type="presParOf" srcId="{80393584-6BDF-4AFF-B222-238180738EB3}" destId="{468BBD57-4817-478B-B79D-93E2EEE18086}" srcOrd="0" destOrd="0" presId="urn:microsoft.com/office/officeart/2005/8/layout/vList3"/>
    <dgm:cxn modelId="{A83397FE-F18E-4945-8859-4B58D57F41D9}" type="presParOf" srcId="{80393584-6BDF-4AFF-B222-238180738EB3}" destId="{88203EF6-61B9-4295-9697-AF3E8C160EFD}" srcOrd="1" destOrd="0" presId="urn:microsoft.com/office/officeart/2005/8/layout/vList3"/>
    <dgm:cxn modelId="{6A243D6B-3792-4181-95FE-B56B0D489B5F}" type="presParOf" srcId="{747BBCA6-2664-48A7-B5C8-1C69B193949C}" destId="{DD53D118-EAB7-499A-8C2A-470A03CAEA80}" srcOrd="5" destOrd="0" presId="urn:microsoft.com/office/officeart/2005/8/layout/vList3"/>
    <dgm:cxn modelId="{139FDABA-3C70-45D2-9E9A-342F72DCA8D2}" type="presParOf" srcId="{747BBCA6-2664-48A7-B5C8-1C69B193949C}" destId="{126A984C-529D-4E93-95CE-90B32CE334D9}" srcOrd="6" destOrd="0" presId="urn:microsoft.com/office/officeart/2005/8/layout/vList3"/>
    <dgm:cxn modelId="{19CFD619-9AE4-4791-AFD6-708F8826557B}" type="presParOf" srcId="{126A984C-529D-4E93-95CE-90B32CE334D9}" destId="{C212A534-54D1-4BF4-8C86-D789B0D7B6DC}" srcOrd="0" destOrd="0" presId="urn:microsoft.com/office/officeart/2005/8/layout/vList3"/>
    <dgm:cxn modelId="{5BD52459-7141-4B1D-96C9-50386AFB2FFD}" type="presParOf" srcId="{126A984C-529D-4E93-95CE-90B32CE334D9}" destId="{3228D256-B915-4FC8-AD01-ACB1EEDE8C60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D8783-49DF-4B33-8BCE-B2AE99AB8014}">
      <dsp:nvSpPr>
        <dsp:cNvPr id="0" name=""/>
        <dsp:cNvSpPr/>
      </dsp:nvSpPr>
      <dsp:spPr>
        <a:xfrm rot="10800000">
          <a:off x="1370822" y="834"/>
          <a:ext cx="4756121" cy="691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9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Progress Indicators</a:t>
          </a:r>
        </a:p>
      </dsp:txBody>
      <dsp:txXfrm rot="10800000">
        <a:off x="1543673" y="834"/>
        <a:ext cx="4583270" cy="691406"/>
      </dsp:txXfrm>
    </dsp:sp>
    <dsp:sp modelId="{7E362694-D15C-4B11-B295-E0860354315D}">
      <dsp:nvSpPr>
        <dsp:cNvPr id="0" name=""/>
        <dsp:cNvSpPr/>
      </dsp:nvSpPr>
      <dsp:spPr>
        <a:xfrm>
          <a:off x="789694" y="0"/>
          <a:ext cx="691406" cy="691406"/>
        </a:xfrm>
        <a:prstGeom prst="flowChartConnector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7ECDD-3F1C-4726-8D3C-6F0CD45FE4DD}">
      <dsp:nvSpPr>
        <dsp:cNvPr id="0" name=""/>
        <dsp:cNvSpPr/>
      </dsp:nvSpPr>
      <dsp:spPr>
        <a:xfrm rot="10800000">
          <a:off x="1370822" y="898631"/>
          <a:ext cx="4756121" cy="691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9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Visual Data Checklist</a:t>
          </a:r>
        </a:p>
      </dsp:txBody>
      <dsp:txXfrm rot="10800000">
        <a:off x="1543673" y="898631"/>
        <a:ext cx="4583270" cy="691406"/>
      </dsp:txXfrm>
    </dsp:sp>
    <dsp:sp modelId="{5D6D45B7-0CCD-4F0B-B2E4-663866325BB7}">
      <dsp:nvSpPr>
        <dsp:cNvPr id="0" name=""/>
        <dsp:cNvSpPr/>
      </dsp:nvSpPr>
      <dsp:spPr>
        <a:xfrm>
          <a:off x="789687" y="886241"/>
          <a:ext cx="691406" cy="691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03EF6-61B9-4295-9697-AF3E8C160EFD}">
      <dsp:nvSpPr>
        <dsp:cNvPr id="0" name=""/>
        <dsp:cNvSpPr/>
      </dsp:nvSpPr>
      <dsp:spPr>
        <a:xfrm rot="10800000">
          <a:off x="1370822" y="1796428"/>
          <a:ext cx="4756121" cy="691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9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Chat Sharing &amp; Persistent Chats</a:t>
          </a:r>
        </a:p>
      </dsp:txBody>
      <dsp:txXfrm rot="10800000">
        <a:off x="1543673" y="1796428"/>
        <a:ext cx="4583270" cy="691406"/>
      </dsp:txXfrm>
    </dsp:sp>
    <dsp:sp modelId="{468BBD57-4817-478B-B79D-93E2EEE18086}">
      <dsp:nvSpPr>
        <dsp:cNvPr id="0" name=""/>
        <dsp:cNvSpPr/>
      </dsp:nvSpPr>
      <dsp:spPr>
        <a:xfrm>
          <a:off x="770694" y="1796428"/>
          <a:ext cx="691406" cy="69140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8D256-B915-4FC8-AD01-ACB1EEDE8C60}">
      <dsp:nvSpPr>
        <dsp:cNvPr id="0" name=""/>
        <dsp:cNvSpPr/>
      </dsp:nvSpPr>
      <dsp:spPr>
        <a:xfrm rot="10800000">
          <a:off x="1370822" y="2694224"/>
          <a:ext cx="4756121" cy="691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9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/>
            </a:rPr>
            <a:t>Integration of ML models </a:t>
          </a:r>
          <a:endParaRPr lang="en-US" sz="1400" b="1" kern="1200"/>
        </a:p>
      </dsp:txBody>
      <dsp:txXfrm rot="10800000">
        <a:off x="1543673" y="2694224"/>
        <a:ext cx="4583270" cy="691406"/>
      </dsp:txXfrm>
    </dsp:sp>
    <dsp:sp modelId="{C212A534-54D1-4BF4-8C86-D789B0D7B6DC}">
      <dsp:nvSpPr>
        <dsp:cNvPr id="0" name=""/>
        <dsp:cNvSpPr/>
      </dsp:nvSpPr>
      <dsp:spPr>
        <a:xfrm>
          <a:off x="783513" y="2694224"/>
          <a:ext cx="691406" cy="69140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63733b9c1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878138" y="677863"/>
            <a:ext cx="11014076" cy="6196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3363733b9c1_2_207:notes"/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525" tIns="51750" rIns="103525" bIns="51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363733b9c1_2_207:notes"/>
          <p:cNvSpPr txBox="1">
            <a:spLocks noGrp="1"/>
          </p:cNvSpPr>
          <p:nvPr>
            <p:ph type="sldNum" idx="12"/>
          </p:nvPr>
        </p:nvSpPr>
        <p:spPr>
          <a:xfrm>
            <a:off x="3885010" y="8686817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525" tIns="51750" rIns="103525" bIns="517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E2645E72-C43C-529F-9B06-9AD1FC74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B4F3B981-1CA5-B6DE-833F-0525F7631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94978D64-105D-352D-D20D-84C3EB0EF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20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38FC835-444F-31D9-BBC4-586862C2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5E35428A-EABF-DF03-0E91-509DA8536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D6C7CD1A-D21D-AE78-9A2B-5ECA467D39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815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AC08780-385F-5F14-0947-23FC4DF8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6DC60191-5BD2-2988-DA74-1EAC297BF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2A9161FB-03BD-BEF0-6244-E6B1E7E13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612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27A657D9-AAF3-4FA1-D3E6-7B3254C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E7609F0F-862D-D478-4543-5EAEA5CA65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CAA2966F-628F-ED8A-E7F2-6176DC52D4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79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4DA51B0E-897F-E7AF-9FA3-DCFE77E9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DA98956B-A136-8B72-A383-2CDA8D3BF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894B9963-C37D-9C32-1A73-5E6B3FD46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13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59F90340-43A0-EFEB-A53E-CDB8B803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201BA306-80FA-5F0A-650F-6F7F5F2134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352DA5E6-BE85-E5E9-86FF-2B6E941A2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76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2B65FFC-9A67-A069-3EE2-4310E071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51EEAA58-7D98-EB65-F21D-A52E5B84C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E1F440FD-49C2-36A2-81D0-37FD0C08F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06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9115BDC6-09B5-F6E7-5176-42AC0DD3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63733b9c1_2_221:notes">
            <a:extLst>
              <a:ext uri="{FF2B5EF4-FFF2-40B4-BE49-F238E27FC236}">
                <a16:creationId xmlns:a16="http://schemas.microsoft.com/office/drawing/2014/main" id="{AB27F5EF-1DE3-F8A4-2EB7-DF4DEFD4A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3363733b9c1_2_221:notes">
            <a:extLst>
              <a:ext uri="{FF2B5EF4-FFF2-40B4-BE49-F238E27FC236}">
                <a16:creationId xmlns:a16="http://schemas.microsoft.com/office/drawing/2014/main" id="{18C75E7E-A176-A077-ED4B-866456299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31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99A40A7B-4CD1-7083-68BF-65DA73FD6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98C578B6-6F48-EBBE-AA5D-5E10FD3FD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5CFA7F3D-D5A6-5EB2-770F-1757C3EC3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78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6EF14A9C-B2D5-F7F2-32D4-BFAF712B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9B473D74-0B4E-C002-7086-0253B884B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315E9EB3-D043-8C1E-1BEF-98C02D5AF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2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5AE5F451-4428-DFF6-C34E-9443CAE17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B2A86045-403C-251B-F616-0FF3713B3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C9BF1D01-0192-F317-DC8D-6DC4314DA9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38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8266D983-2901-B677-A46C-4705EA6E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E2CC3F4A-075D-E260-D3C6-82D108DA6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0BD0D05D-9ECA-D620-1BFE-AEA054AD8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012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7E26AB9A-F51A-260D-BE96-FC034F40A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0BC09704-A593-13C3-6E54-0E72C49C0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94F67F47-A08B-B2DE-E166-C042CE2C5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25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A95D88E-0845-0D3F-0B1F-56472588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F28FBCF5-C7BD-B2C1-8138-CBFD512028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98511199-4863-DC16-A3E6-94EF3F9E8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58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2E5CF9E5-C4E4-6440-6F0E-2FA79E2D5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A0E260C2-5CE7-6791-D423-8D131FE2A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A6268928-2C21-1176-3409-8F4C6988B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540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0A61194-800E-AD02-C359-DA2DA6A6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733b9c1_0_29:notes">
            <a:extLst>
              <a:ext uri="{FF2B5EF4-FFF2-40B4-BE49-F238E27FC236}">
                <a16:creationId xmlns:a16="http://schemas.microsoft.com/office/drawing/2014/main" id="{5A2327A2-CCA7-A61E-AD49-CD06BB1B0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99853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63733b9c1_0_29:notes">
            <a:extLst>
              <a:ext uri="{FF2B5EF4-FFF2-40B4-BE49-F238E27FC236}">
                <a16:creationId xmlns:a16="http://schemas.microsoft.com/office/drawing/2014/main" id="{A26C23A2-FB90-B946-8E5A-3BF2B83B3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30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0" y="280025"/>
            <a:ext cx="60960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0" y="1616869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9525" y="3409950"/>
            <a:ext cx="6391275" cy="113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 amt="15000"/>
          </a:blip>
          <a:srcRect r="26255"/>
          <a:stretch/>
        </p:blipFill>
        <p:spPr>
          <a:xfrm>
            <a:off x="4876800" y="68012"/>
            <a:ext cx="4257675" cy="505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3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4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5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6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7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8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9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Only">
  <p:cSld name="9_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30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Only">
  <p:cSld name="10_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31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">
  <p:cSld name="11_Title 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2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ntent">
  <p:cSld name="Title and Text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2743200" y="4767262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01284" y="895350"/>
            <a:ext cx="886968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marL="914400" lvl="1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572000" y="57150"/>
            <a:ext cx="4398964" cy="1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i="1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Only">
  <p:cSld name="12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3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Only">
  <p:cSld name="13_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4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Only">
  <p:cSld name="14_Title 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5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Only">
  <p:cSld name="15_Title 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6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Only">
  <p:cSld name="16_Title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7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7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">
  <p:cSld name="17_Title 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8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Only">
  <p:cSld name="18_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9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Only">
  <p:cSld name="19_Title Onl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40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Only">
  <p:cSld name="20_Title 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41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Only">
  <p:cSld name="21_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42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>
  <p:cSld name="Section Title">
    <p:bg>
      <p:bgPr>
        <a:solidFill>
          <a:srgbClr val="F3F3F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8769985" h="4758690" extrusionOk="0">
                <a:moveTo>
                  <a:pt x="8769599" y="0"/>
                </a:moveTo>
                <a:lnTo>
                  <a:pt x="0" y="0"/>
                </a:lnTo>
                <a:lnTo>
                  <a:pt x="0" y="4758600"/>
                </a:lnTo>
                <a:lnTo>
                  <a:pt x="8769599" y="4758600"/>
                </a:lnTo>
                <a:lnTo>
                  <a:pt x="876959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642015" y="2371695"/>
            <a:ext cx="385996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Only">
  <p:cSld name="22_Title 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43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Only">
  <p:cSld name="23_Title 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44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Only">
  <p:cSld name="24_Title 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45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Only">
  <p:cSld name="25_Title 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46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Only">
  <p:cSld name="26_Title 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47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Only">
  <p:cSld name="27_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8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Only">
  <p:cSld name="28_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9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49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Only">
  <p:cSld name="29_Title 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0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50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Only">
  <p:cSld name="30_Title 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1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1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51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4572000" y="57150"/>
            <a:ext cx="4398964" cy="1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i="1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Meeting">
  <p:cSld name="Team Meeting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grpSp>
        <p:nvGrpSpPr>
          <p:cNvPr id="81" name="Google Shape;81;p18"/>
          <p:cNvGrpSpPr/>
          <p:nvPr/>
        </p:nvGrpSpPr>
        <p:grpSpPr>
          <a:xfrm>
            <a:off x="187311" y="828537"/>
            <a:ext cx="1717835" cy="1285872"/>
            <a:chOff x="0" y="1145"/>
            <a:chExt cx="2801" cy="2138"/>
          </a:xfrm>
        </p:grpSpPr>
        <p:pic>
          <p:nvPicPr>
            <p:cNvPr id="82" name="Google Shape;82;p18" descr="magnifier"/>
            <p:cNvPicPr preferRelativeResize="0"/>
            <p:nvPr/>
          </p:nvPicPr>
          <p:blipFill rotWithShape="1">
            <a:blip r:embed="rId2">
              <a:alphaModFix/>
            </a:blip>
            <a:srcRect l="2981" t="9550" r="22512" b="14605"/>
            <a:stretch/>
          </p:blipFill>
          <p:spPr>
            <a:xfrm>
              <a:off x="0" y="1145"/>
              <a:ext cx="2801" cy="2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8"/>
            <p:cNvSpPr/>
            <p:nvPr/>
          </p:nvSpPr>
          <p:spPr>
            <a:xfrm flipH="1">
              <a:off x="913" y="1313"/>
              <a:ext cx="1762" cy="1737"/>
            </a:xfrm>
            <a:prstGeom prst="ellipse">
              <a:avLst/>
            </a:prstGeom>
            <a:gradFill>
              <a:gsLst>
                <a:gs pos="0">
                  <a:srgbClr val="DDDDDD">
                    <a:alpha val="84705"/>
                  </a:srgbClr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 txBox="1"/>
            <p:nvPr/>
          </p:nvSpPr>
          <p:spPr>
            <a:xfrm>
              <a:off x="890" y="1816"/>
              <a:ext cx="1821" cy="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E1500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br>
                <a:rPr lang="en" sz="1200" b="1">
                  <a:solidFill>
                    <a:srgbClr val="8E15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200" b="1">
                  <a:solidFill>
                    <a:srgbClr val="8E1500"/>
                  </a:solidFill>
                  <a:latin typeface="Arial"/>
                  <a:ea typeface="Arial"/>
                  <a:cs typeface="Arial"/>
                  <a:sym typeface="Arial"/>
                </a:rPr>
                <a:t>Meeting</a:t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880" y="1304"/>
              <a:ext cx="1816" cy="1808"/>
            </a:xfrm>
            <a:prstGeom prst="ellipse">
              <a:avLst/>
            </a:prstGeom>
            <a:noFill/>
            <a:ln w="285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057400" y="923925"/>
            <a:ext cx="6913563" cy="378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2"/>
          </p:nvPr>
        </p:nvSpPr>
        <p:spPr>
          <a:xfrm>
            <a:off x="4572000" y="57150"/>
            <a:ext cx="4398964" cy="1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dcrumb Only">
  <p:cSld name="Breadcrumb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572000" y="57150"/>
            <a:ext cx="4398964" cy="1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i="1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482600" y="589788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4094238" y="609600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  <a:defRPr sz="135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4094238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514351" y="1547547"/>
            <a:ext cx="7796030" cy="248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2" descr="bgrdT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1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 flipH="1">
            <a:off x="0" y="4705348"/>
            <a:ext cx="9144001" cy="44402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101600" y="247386"/>
            <a:ext cx="88696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6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743200" y="4767263"/>
            <a:ext cx="56388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8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101600" y="895350"/>
            <a:ext cx="886968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-71121" y="4678452"/>
            <a:ext cx="2844942" cy="4754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bb.co/m5nTXjB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bb.co/m5nTXjB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bb.co/m5nTXjB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bb.co/m5nTXjB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>
            <a:spLocks noGrp="1"/>
          </p:cNvSpPr>
          <p:nvPr>
            <p:ph type="title"/>
          </p:nvPr>
        </p:nvSpPr>
        <p:spPr>
          <a:xfrm>
            <a:off x="271340" y="1257149"/>
            <a:ext cx="866562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i="0" u="none" strike="noStrike" cap="all">
                <a:solidFill>
                  <a:schemeClr val="bg2"/>
                </a:solidFill>
                <a:effectLst/>
              </a:rPr>
              <a:t>Optimizing Global</a:t>
            </a:r>
            <a:r>
              <a:rPr lang="en-US" cap="all">
                <a:solidFill>
                  <a:schemeClr val="bg2"/>
                </a:solidFill>
              </a:rPr>
              <a:t> </a:t>
            </a:r>
            <a:r>
              <a:rPr lang="en-US" i="0" u="none" strike="noStrike" cap="all">
                <a:solidFill>
                  <a:schemeClr val="bg2"/>
                </a:solidFill>
                <a:effectLst/>
              </a:rPr>
              <a:t>Mobility </a:t>
            </a:r>
            <a:r>
              <a:rPr lang="en-US" cap="all">
                <a:solidFill>
                  <a:schemeClr val="bg2"/>
                </a:solidFill>
              </a:rPr>
              <a:t>DECISIONS USING MCP INTEGARTIONS AND LLM-DRIVEN INTELLIGENCE</a:t>
            </a:r>
            <a:endParaRPr lang="en-US" sz="2500">
              <a:solidFill>
                <a:schemeClr val="bg2"/>
              </a:solidFill>
            </a:endParaRPr>
          </a:p>
        </p:txBody>
      </p:sp>
      <p:sp>
        <p:nvSpPr>
          <p:cNvPr id="263" name="Google Shape;263;p53"/>
          <p:cNvSpPr txBox="1"/>
          <p:nvPr/>
        </p:nvSpPr>
        <p:spPr>
          <a:xfrm>
            <a:off x="8844595" y="185307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3"/>
          <p:cNvSpPr txBox="1">
            <a:spLocks noGrp="1"/>
          </p:cNvSpPr>
          <p:nvPr>
            <p:ph type="title"/>
          </p:nvPr>
        </p:nvSpPr>
        <p:spPr>
          <a:xfrm>
            <a:off x="307191" y="2571750"/>
            <a:ext cx="62484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Capstone II</a:t>
            </a:r>
            <a:br>
              <a:rPr lang="en-US"/>
            </a:br>
            <a:br>
              <a:rPr lang="en-US"/>
            </a:br>
            <a:r>
              <a:rPr lang="en-US" sz="1100"/>
              <a:t>Section Lead: Dr. Sanjay Boddhu</a:t>
            </a:r>
            <a:br>
              <a:rPr lang="en-US" sz="1100"/>
            </a:br>
            <a:r>
              <a:rPr lang="en-US" sz="1100"/>
              <a:t>Capstone Advisor: Dr. Gizem Agar</a:t>
            </a:r>
            <a:br>
              <a:rPr lang="en-US" sz="1100"/>
            </a:br>
            <a:r>
              <a:rPr lang="en-US" sz="1100"/>
              <a:t>TA: Alexa Kung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1ABD2-0DB4-C680-D1B6-4E135D3F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9" y="623054"/>
            <a:ext cx="2015018" cy="5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CCBA59B-F675-1227-3D00-709C6D5C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4FE5CD12-81DE-7D87-8EF2-A24116AD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EA34A8CF-2744-3B51-9E31-588A83A9AA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477E3999-77A6-84D8-EB0F-960D8AF3A7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06C9881-AB2F-B1FB-238C-01F0444E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447BF-9E6A-F602-D6BB-E5790FDB3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6168" y="701268"/>
            <a:ext cx="31512453" cy="3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0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FD67812-9E73-2025-025E-E62E5167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77A00334-1E1F-E094-3ACC-DF696C77A1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6770FFFD-0AC6-3B49-2E38-76FACCB8EB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1CE8D75-AAFF-208D-1DE9-447A193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AE62B-D579-7B1B-DD9F-2EC81DAC2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97230" y="685637"/>
            <a:ext cx="32683934" cy="3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46B7F08A-A6C0-9908-C4DD-DA0468E3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74A6BE0B-1AE7-24BA-0B46-6702F52EB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8ADF23FA-C24B-8679-3E21-5D875EA63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246008-5D31-2982-B9E1-F461A09A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83124-996E-CE53-A8B6-725479FB8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21300" y="693453"/>
            <a:ext cx="32683934" cy="3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D04ED620-55B0-1411-C866-223E6138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4172F3ED-D0F7-7F48-1ED9-3D112E76F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</a:rPr>
              <a:t>DEMO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6D1864EF-D9BD-6F0A-EA3E-95AEF8E2FD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6917DF3-72C2-F62C-E857-96549DC2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5-11-25 at 07.35.14">
            <a:hlinkClick r:id="" action="ppaction://media"/>
            <a:extLst>
              <a:ext uri="{FF2B5EF4-FFF2-40B4-BE49-F238E27FC236}">
                <a16:creationId xmlns:a16="http://schemas.microsoft.com/office/drawing/2014/main" id="{8F2BB66F-C86D-251A-17AB-151E7B9AB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4354" y="822080"/>
            <a:ext cx="6224954" cy="34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D048F4DE-F09C-F428-B03C-4028C8F6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2A47C0C3-2762-CF0F-1689-CCA229B80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</a:rPr>
              <a:t>CHALLENGES &amp; How WE are Addressing them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491AA7D0-5B20-6FFA-0E9D-B6E3E6B90F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F02E57D-6114-D438-255A-D04483C5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659F51-BF46-4A2C-6CBC-D1E0F3A0D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69156"/>
              </p:ext>
            </p:extLst>
          </p:nvPr>
        </p:nvGraphicFramePr>
        <p:xfrm>
          <a:off x="591014" y="1494455"/>
          <a:ext cx="7961972" cy="22726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80986">
                  <a:extLst>
                    <a:ext uri="{9D8B030D-6E8A-4147-A177-3AD203B41FA5}">
                      <a16:colId xmlns:a16="http://schemas.microsoft.com/office/drawing/2014/main" val="1428430771"/>
                    </a:ext>
                  </a:extLst>
                </a:gridCol>
                <a:gridCol w="3980986">
                  <a:extLst>
                    <a:ext uri="{9D8B030D-6E8A-4147-A177-3AD203B41FA5}">
                      <a16:colId xmlns:a16="http://schemas.microsoft.com/office/drawing/2014/main" val="3147777547"/>
                    </a:ext>
                  </a:extLst>
                </a:gridCol>
              </a:tblGrid>
              <a:tr h="596242">
                <a:tc>
                  <a:txBody>
                    <a:bodyPr/>
                    <a:lstStyle/>
                    <a:p>
                      <a:r>
                        <a:rPr lang="en-US" b="1"/>
                        <a:t>Balancing LLM flexibility with defined rulesets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Based on our business understanding, developed a list of required inputs. However, further refinement is needed once the other divisions are done with their models.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70923"/>
                  </a:ext>
                </a:extLst>
              </a:tr>
              <a:tr h="596242">
                <a:tc>
                  <a:txBody>
                    <a:bodyPr/>
                    <a:lstStyle/>
                    <a:p>
                      <a:r>
                        <a:rPr lang="en-US" b="1"/>
                        <a:t>Technical Implementation of connecting to external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/>
                        <a:t>Working with AGNO to streamline tool framework.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55869"/>
                  </a:ext>
                </a:extLst>
              </a:tr>
              <a:tr h="596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Determining if models are functioning correctly in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Creation of health-checks built into the architecture to check if containers are responding in timely manner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16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9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F2D6391-9EBD-B06D-E645-C40DC7D5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A87D771A-3D7C-9FB6-5C4A-079F2373B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</a:rPr>
              <a:t>RESULTS AND IMPACT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A2BDB757-FAF4-5BBC-E364-B9BC6F3C9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FAB2E19-1E5D-A33D-7960-0BE7CBEA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58420-6C31-EFEC-C8F8-6D36669200FD}"/>
              </a:ext>
            </a:extLst>
          </p:cNvPr>
          <p:cNvSpPr txBox="1"/>
          <p:nvPr/>
        </p:nvSpPr>
        <p:spPr>
          <a:xfrm>
            <a:off x="102691" y="928688"/>
            <a:ext cx="87064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Significant Efficiency Gains:</a:t>
            </a:r>
            <a:r>
              <a:rPr lang="en-US"/>
              <a:t> Reduced manual effort in policy lookup and compensation benchmarking, enabling </a:t>
            </a:r>
            <a:r>
              <a:rPr lang="en-US" b="1"/>
              <a:t>faster decision turnaround</a:t>
            </a:r>
            <a:r>
              <a:rPr lang="en-US"/>
              <a:t> for global mobility cases.</a:t>
            </a:r>
          </a:p>
          <a:p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Improved Accuracy &amp; Integration:</a:t>
            </a:r>
            <a:r>
              <a:rPr lang="en-US"/>
              <a:t> Achieved </a:t>
            </a:r>
            <a:r>
              <a:rPr lang="en-US" b="1"/>
              <a:t>&gt;90% query classification accuracy</a:t>
            </a:r>
            <a:r>
              <a:rPr lang="en-US"/>
              <a:t> through AGNO’s routing agent and seamless integration with MCP models for consistent, data-driven predictions. Tested through a synthetic dataset of potential user questions. </a:t>
            </a:r>
          </a:p>
          <a:p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Enhanced User Experience:</a:t>
            </a:r>
            <a:r>
              <a:rPr lang="en-US"/>
              <a:t> Delivered an intuitive, branded </a:t>
            </a:r>
            <a:r>
              <a:rPr lang="en-US" b="1" err="1"/>
              <a:t>Chainlit</a:t>
            </a:r>
            <a:r>
              <a:rPr lang="en-US" b="1"/>
              <a:t> UI</a:t>
            </a:r>
            <a:r>
              <a:rPr lang="en-US"/>
              <a:t> that enables natural-language interaction, real-time visualization of recommendations, attachments of various document types to achieve higher user adoption across HR teams.</a:t>
            </a:r>
          </a:p>
          <a:p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Strategic Organizational Value:</a:t>
            </a:r>
            <a:r>
              <a:rPr lang="en-US"/>
              <a:t> Increased transparency, auditability, and scalability of mobility decisions, laying the foundation for </a:t>
            </a:r>
            <a:r>
              <a:rPr lang="en-US" b="1"/>
              <a:t>AI-governed, explainable decision systems</a:t>
            </a:r>
            <a:r>
              <a:rPr lang="en-US"/>
              <a:t> across global HR operations.</a:t>
            </a:r>
          </a:p>
        </p:txBody>
      </p:sp>
    </p:spTree>
    <p:extLst>
      <p:ext uri="{BB962C8B-B14F-4D97-AF65-F5344CB8AC3E}">
        <p14:creationId xmlns:p14="http://schemas.microsoft.com/office/powerpoint/2010/main" val="253806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999CE43E-09B0-21C2-5D98-B92EA5B4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1D43035E-1352-C5E5-8AB9-7891547D6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</a:rPr>
              <a:t>FUTURE ENHANCEMENTS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F828F73B-B377-C003-AC73-07E5039F47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FFCAB19-F2A0-1C63-4800-AFBA1DA3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3F7EC12-91DD-0FC5-3DB2-09B52C54A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193195"/>
              </p:ext>
            </p:extLst>
          </p:nvPr>
        </p:nvGraphicFramePr>
        <p:xfrm>
          <a:off x="995968" y="993140"/>
          <a:ext cx="7152062" cy="338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711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A212E63D-1618-36F9-5AAA-1AD6D377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">
            <a:extLst>
              <a:ext uri="{FF2B5EF4-FFF2-40B4-BE49-F238E27FC236}">
                <a16:creationId xmlns:a16="http://schemas.microsoft.com/office/drawing/2014/main" id="{C65701B2-A0FF-6BFA-42A5-C1704CE96F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41950" y="2154718"/>
            <a:ext cx="38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40FA9-4E9D-85B2-DE5D-E008D4FE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" t="8088" b="7597"/>
          <a:stretch/>
        </p:blipFill>
        <p:spPr>
          <a:xfrm>
            <a:off x="46496" y="4726983"/>
            <a:ext cx="9043261" cy="37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8C979-6E5E-3CDD-F102-C10228CA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809" y="4796187"/>
            <a:ext cx="412427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9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AFEC66B7-856C-CEA3-5B3C-A2B7B2F5A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D92A8B8B-FA0D-D641-04D8-C5B5E1A26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0" u="none" strike="noStrike" cap="all">
                <a:solidFill>
                  <a:schemeClr val="tx1"/>
                </a:solidFill>
                <a:effectLst/>
                <a:latin typeface="+mj-lt"/>
                <a:ea typeface="Corbel" panose="020B0503020204020204" pitchFamily="34" charset="0"/>
              </a:rPr>
              <a:t>OUR TEAM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B410BC78-DC4D-0392-C364-4050D1F741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5F9B7B-DF82-EBDA-B93C-902D9E5F7B39}"/>
              </a:ext>
            </a:extLst>
          </p:cNvPr>
          <p:cNvCxnSpPr/>
          <p:nvPr/>
        </p:nvCxnSpPr>
        <p:spPr>
          <a:xfrm>
            <a:off x="2324742" y="1340603"/>
            <a:ext cx="0" cy="283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63DDF1-F31D-BBD3-14C9-101CBBD36FAC}"/>
              </a:ext>
            </a:extLst>
          </p:cNvPr>
          <p:cNvCxnSpPr/>
          <p:nvPr/>
        </p:nvCxnSpPr>
        <p:spPr>
          <a:xfrm>
            <a:off x="4499669" y="1332854"/>
            <a:ext cx="0" cy="283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2B207-8C15-B7E7-4971-84B7EEEC9542}"/>
              </a:ext>
            </a:extLst>
          </p:cNvPr>
          <p:cNvCxnSpPr/>
          <p:nvPr/>
        </p:nvCxnSpPr>
        <p:spPr>
          <a:xfrm>
            <a:off x="6752093" y="1325105"/>
            <a:ext cx="0" cy="283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5AABBE-34E7-FF33-EF31-7C2BA79339CD}"/>
              </a:ext>
            </a:extLst>
          </p:cNvPr>
          <p:cNvSpPr txBox="1"/>
          <p:nvPr/>
        </p:nvSpPr>
        <p:spPr>
          <a:xfrm>
            <a:off x="791135" y="144134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Daniel 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E323E-FBE4-AE61-C054-122C9225442A}"/>
              </a:ext>
            </a:extLst>
          </p:cNvPr>
          <p:cNvSpPr txBox="1"/>
          <p:nvPr/>
        </p:nvSpPr>
        <p:spPr>
          <a:xfrm>
            <a:off x="2799944" y="144134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Sakshi Bokil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88C8DB-14C1-EFC6-0C5F-7A0C5411EB03}"/>
              </a:ext>
            </a:extLst>
          </p:cNvPr>
          <p:cNvSpPr txBox="1"/>
          <p:nvPr/>
        </p:nvSpPr>
        <p:spPr>
          <a:xfrm>
            <a:off x="4899741" y="1441342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Danylo </a:t>
            </a:r>
            <a:r>
              <a:rPr lang="en-US" b="1" err="1"/>
              <a:t>Sovgut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9D5CB-3774-B98D-D25A-1B97AE01A1DC}"/>
              </a:ext>
            </a:extLst>
          </p:cNvPr>
          <p:cNvSpPr txBox="1"/>
          <p:nvPr/>
        </p:nvSpPr>
        <p:spPr>
          <a:xfrm>
            <a:off x="7251229" y="144134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Doris Liang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F8760D5-7E0C-4C16-3DE4-9AD89D80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411D68E5-37F9-7EC8-314A-7E6E9C3C5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14" y="2123268"/>
            <a:ext cx="1535275" cy="179026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4D624CB-087A-9462-139E-82ACF550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46" y="2123267"/>
            <a:ext cx="1535275" cy="1790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ith red hair and a goatee&#10;&#10;Description automatically generated">
            <a:extLst>
              <a:ext uri="{FF2B5EF4-FFF2-40B4-BE49-F238E27FC236}">
                <a16:creationId xmlns:a16="http://schemas.microsoft.com/office/drawing/2014/main" id="{257C6EFE-6BC6-7DE7-1031-2725E7B10D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2845"/>
          <a:stretch/>
        </p:blipFill>
        <p:spPr>
          <a:xfrm>
            <a:off x="4842802" y="2123267"/>
            <a:ext cx="1550490" cy="179026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9EB34BF5-FA1C-ADCF-70EA-500AD72A36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86" t="-1" r="3796" b="2276"/>
          <a:stretch/>
        </p:blipFill>
        <p:spPr>
          <a:xfrm>
            <a:off x="2699213" y="2123267"/>
            <a:ext cx="1400385" cy="179026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5520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88899DE9-CDDB-50BE-4EB0-AF805E8E6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FCC51745-6558-C5FC-EDDF-57F4BDBA8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0" u="none" strike="noStrike" cap="all">
                <a:solidFill>
                  <a:schemeClr val="tx1"/>
                </a:solidFill>
                <a:effectLst/>
                <a:latin typeface="+mj-lt"/>
                <a:ea typeface="Corbel" panose="020B0503020204020204" pitchFamily="34" charset="0"/>
              </a:rPr>
              <a:t>TABLE OF CONTENTS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E2B64CDB-F5E8-ED6A-7A29-5937D7E315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70FB5FE-1480-2D65-0AC3-F679E583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5F9A1-96D2-1D19-146F-A22458C720C5}"/>
              </a:ext>
            </a:extLst>
          </p:cNvPr>
          <p:cNvSpPr txBox="1"/>
          <p:nvPr/>
        </p:nvSpPr>
        <p:spPr>
          <a:xfrm>
            <a:off x="101600" y="944874"/>
            <a:ext cx="662939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to Global IQ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 Overview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Features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and Impact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218757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F7FD42A1-970D-3F9D-17D5-547D28FC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8D246E4F-9C65-521D-6A3C-0578D4167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0" u="none" strike="noStrike" cap="all">
                <a:solidFill>
                  <a:schemeClr val="tx1"/>
                </a:solidFill>
                <a:effectLst/>
                <a:latin typeface="+mj-lt"/>
                <a:ea typeface="Corbel" panose="020B0503020204020204" pitchFamily="34" charset="0"/>
              </a:rPr>
              <a:t>INTRODUCTION TO GLOBAL IQ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412D6674-BB32-516A-9C68-EB3F8698B9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FEC9931-585D-1D44-DEEE-9469B418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0E887A-EEA0-A16F-A9DC-865E7EB4A179}"/>
              </a:ext>
            </a:extLst>
          </p:cNvPr>
          <p:cNvSpPr/>
          <p:nvPr/>
        </p:nvSpPr>
        <p:spPr>
          <a:xfrm>
            <a:off x="482566" y="1192098"/>
            <a:ext cx="3841461" cy="152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8145D-69B2-F2C9-4421-5A32F1FD276D}"/>
              </a:ext>
            </a:extLst>
          </p:cNvPr>
          <p:cNvSpPr/>
          <p:nvPr/>
        </p:nvSpPr>
        <p:spPr>
          <a:xfrm>
            <a:off x="4718769" y="1192098"/>
            <a:ext cx="3841461" cy="152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5E46C-FE26-CEF1-9B4D-8F36EC89B17D}"/>
              </a:ext>
            </a:extLst>
          </p:cNvPr>
          <p:cNvSpPr/>
          <p:nvPr/>
        </p:nvSpPr>
        <p:spPr>
          <a:xfrm>
            <a:off x="2650255" y="2951890"/>
            <a:ext cx="3841461" cy="152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A2C49-7C95-0A65-9428-0831FD6FCD17}"/>
              </a:ext>
            </a:extLst>
          </p:cNvPr>
          <p:cNvSpPr txBox="1"/>
          <p:nvPr/>
        </p:nvSpPr>
        <p:spPr>
          <a:xfrm>
            <a:off x="500094" y="1524544"/>
            <a:ext cx="3823931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/>
                </a:solidFill>
              </a:rPr>
              <a:t>Data-as-a-service</a:t>
            </a:r>
            <a:r>
              <a:rPr lang="en-US" b="1" i="0" u="none" strike="noStrike">
                <a:solidFill>
                  <a:schemeClr val="bg2"/>
                </a:solidFill>
                <a:effectLst/>
              </a:rPr>
              <a:t> </a:t>
            </a:r>
            <a:r>
              <a:rPr lang="en-US" b="0" i="0" u="none" strike="noStrike">
                <a:solidFill>
                  <a:schemeClr val="bg2"/>
                </a:solidFill>
                <a:effectLst/>
              </a:rPr>
              <a:t>company focused on global mobility and compensation analytics</a:t>
            </a:r>
            <a:r>
              <a:rPr lang="en-US" b="0" i="0">
                <a:solidFill>
                  <a:schemeClr val="bg2"/>
                </a:solidFill>
                <a:effectLst/>
              </a:rPr>
              <a:t>​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2"/>
                </a:solidFill>
                <a:effectLst/>
              </a:rPr>
              <a:t>Supports HR, finance, and corporate strategy teams in workforce planning and decision-making</a:t>
            </a:r>
            <a:r>
              <a:rPr lang="en-US" b="0" i="0">
                <a:solidFill>
                  <a:schemeClr val="bg2"/>
                </a:solidFill>
                <a:effectLst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F5054-4D07-D6B3-AF15-50380724A502}"/>
              </a:ext>
            </a:extLst>
          </p:cNvPr>
          <p:cNvSpPr txBox="1"/>
          <p:nvPr/>
        </p:nvSpPr>
        <p:spPr>
          <a:xfrm>
            <a:off x="4718766" y="1544210"/>
            <a:ext cx="382393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>
                <a:solidFill>
                  <a:schemeClr val="bg2"/>
                </a:solidFill>
                <a:latin typeface="+mn-lt"/>
              </a:rPr>
              <a:t>Combines economic </a:t>
            </a:r>
            <a:r>
              <a:rPr lang="en-US" i="0" u="none" strike="noStrike">
                <a:solidFill>
                  <a:schemeClr val="bg2"/>
                </a:solidFill>
                <a:effectLst/>
                <a:latin typeface="+mn-lt"/>
              </a:rPr>
              <a:t>indicators</a:t>
            </a:r>
            <a:r>
              <a:rPr lang="en-US" i="0">
                <a:solidFill>
                  <a:schemeClr val="bg2"/>
                </a:solidFill>
                <a:effectLst/>
                <a:latin typeface="+mn-lt"/>
              </a:rPr>
              <a:t>​</a:t>
            </a:r>
            <a:r>
              <a:rPr lang="en-US">
                <a:solidFill>
                  <a:schemeClr val="bg2"/>
                </a:solidFill>
                <a:latin typeface="+mn-lt"/>
              </a:rPr>
              <a:t>, policy</a:t>
            </a:r>
            <a:r>
              <a:rPr lang="en-US" i="0" u="none" strike="noStrike">
                <a:solidFill>
                  <a:schemeClr val="bg2"/>
                </a:solidFill>
                <a:effectLst/>
                <a:latin typeface="+mn-lt"/>
              </a:rPr>
              <a:t> and benchmarking data</a:t>
            </a:r>
            <a:r>
              <a:rPr lang="en-US" i="0">
                <a:solidFill>
                  <a:schemeClr val="bg2"/>
                </a:solidFill>
                <a:effectLst/>
                <a:latin typeface="+mn-lt"/>
              </a:rPr>
              <a:t>​</a:t>
            </a:r>
            <a:r>
              <a:rPr lang="en-US">
                <a:solidFill>
                  <a:schemeClr val="bg2"/>
                </a:solidFill>
                <a:latin typeface="+mn-lt"/>
              </a:rPr>
              <a:t> and cost</a:t>
            </a:r>
            <a:r>
              <a:rPr lang="en-US" i="0" u="none" strike="noStrike">
                <a:solidFill>
                  <a:schemeClr val="bg2"/>
                </a:solidFill>
                <a:effectLst/>
                <a:latin typeface="+mn-lt"/>
              </a:rPr>
              <a:t> estimates</a:t>
            </a:r>
            <a:r>
              <a:rPr lang="en-US" i="0">
                <a:solidFill>
                  <a:schemeClr val="bg2"/>
                </a:solidFill>
                <a:effectLst/>
                <a:latin typeface="+mn-lt"/>
              </a:rPr>
              <a:t>​</a:t>
            </a:r>
            <a:r>
              <a:rPr lang="en-US">
                <a:solidFill>
                  <a:schemeClr val="bg2"/>
                </a:solidFill>
                <a:latin typeface="+mn-lt"/>
              </a:rPr>
              <a:t> into</a:t>
            </a:r>
            <a:r>
              <a:rPr lang="en-US" i="0" u="none" strike="noStrike">
                <a:solidFill>
                  <a:schemeClr val="bg2"/>
                </a:solidFill>
                <a:effectLst/>
                <a:latin typeface="+mn-lt"/>
              </a:rPr>
              <a:t> a platform that delivers clear, actionable insights</a:t>
            </a:r>
            <a:r>
              <a:rPr lang="en-US" i="0">
                <a:solidFill>
                  <a:schemeClr val="bg2"/>
                </a:solidFill>
                <a:effectLst/>
                <a:latin typeface="+mn-lt"/>
              </a:rPr>
              <a:t>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092BA-2500-7738-EA0B-876F28539CB4}"/>
              </a:ext>
            </a:extLst>
          </p:cNvPr>
          <p:cNvSpPr txBox="1"/>
          <p:nvPr/>
        </p:nvSpPr>
        <p:spPr>
          <a:xfrm>
            <a:off x="2650253" y="3259667"/>
            <a:ext cx="3841461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chemeClr val="bg2"/>
                </a:solidFill>
                <a:effectLst/>
              </a:rPr>
              <a:t>Traditional firms rely on manual research</a:t>
            </a:r>
            <a:endParaRPr lang="en-US" i="0">
              <a:solidFill>
                <a:schemeClr val="bg2"/>
              </a:solidFill>
              <a:effectLst/>
            </a:endParaRP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chemeClr val="bg2"/>
                </a:solidFill>
                <a:effectLst/>
              </a:rPr>
              <a:t>Global IQ uses</a:t>
            </a:r>
            <a:r>
              <a:rPr lang="en-US" i="0">
                <a:solidFill>
                  <a:schemeClr val="bg2"/>
                </a:solidFill>
                <a:effectLst/>
              </a:rPr>
              <a:t>​</a:t>
            </a:r>
            <a:r>
              <a:rPr lang="en-US">
                <a:solidFill>
                  <a:schemeClr val="bg2"/>
                </a:solidFill>
              </a:rPr>
              <a:t> p</a:t>
            </a:r>
            <a:r>
              <a:rPr lang="en-US" i="0" u="none" strike="noStrike">
                <a:solidFill>
                  <a:schemeClr val="bg2"/>
                </a:solidFill>
                <a:effectLst/>
              </a:rPr>
              <a:t>roprietary datasets and AI-powered tools to deliver faster, more scalable, and data-driven decisions</a:t>
            </a:r>
            <a:r>
              <a:rPr lang="en-US" i="0">
                <a:solidFill>
                  <a:schemeClr val="bg2"/>
                </a:solidFill>
                <a:effectLst/>
              </a:rPr>
              <a:t>​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chemeClr val="bg2"/>
                </a:solidFill>
                <a:effectLst/>
              </a:rPr>
              <a:t>Major players: Mercer, AIRINC</a:t>
            </a:r>
            <a:endParaRPr lang="en-US" i="0">
              <a:solidFill>
                <a:schemeClr val="bg2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3F2CB-05CC-0987-6419-5481BB4130E6}"/>
              </a:ext>
            </a:extLst>
          </p:cNvPr>
          <p:cNvSpPr txBox="1"/>
          <p:nvPr/>
        </p:nvSpPr>
        <p:spPr>
          <a:xfrm>
            <a:off x="491300" y="1201912"/>
            <a:ext cx="3823931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About: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EA152-E218-3C58-2FA7-95996E45895E}"/>
              </a:ext>
            </a:extLst>
          </p:cNvPr>
          <p:cNvSpPr txBox="1"/>
          <p:nvPr/>
        </p:nvSpPr>
        <p:spPr>
          <a:xfrm>
            <a:off x="4727505" y="1206128"/>
            <a:ext cx="3823931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What They Do: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0351-67F7-0EEA-7E06-040DADDB8B02}"/>
              </a:ext>
            </a:extLst>
          </p:cNvPr>
          <p:cNvSpPr txBox="1"/>
          <p:nvPr/>
        </p:nvSpPr>
        <p:spPr>
          <a:xfrm>
            <a:off x="2647009" y="2951172"/>
            <a:ext cx="384086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Global IQ’s Edge:</a:t>
            </a:r>
          </a:p>
        </p:txBody>
      </p:sp>
    </p:spTree>
    <p:extLst>
      <p:ext uri="{BB962C8B-B14F-4D97-AF65-F5344CB8AC3E}">
        <p14:creationId xmlns:p14="http://schemas.microsoft.com/office/powerpoint/2010/main" val="77177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AFDD848B-9740-542B-52F1-E4BB234B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093AB7BC-97DD-841B-0F6B-8C418D5F3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0" u="none" strike="noStrike" cap="all">
                <a:solidFill>
                  <a:schemeClr val="tx1"/>
                </a:solidFill>
                <a:effectLst/>
                <a:latin typeface="+mj-lt"/>
                <a:ea typeface="Corbel" panose="020B0503020204020204" pitchFamily="34" charset="0"/>
              </a:rPr>
              <a:t>PROBLEM STATEMENT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91D76752-88B1-A377-4FF9-F0D7FB30F6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B59E942-CD2E-E538-394B-68EF382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ilhouette of a person holding an object&#10;&#10;AI-generated content may be incorrect.">
            <a:extLst>
              <a:ext uri="{FF2B5EF4-FFF2-40B4-BE49-F238E27FC236}">
                <a16:creationId xmlns:a16="http://schemas.microsoft.com/office/drawing/2014/main" id="{7A0DB13E-FF8C-0E60-5226-D489AE73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092"/>
          <a:stretch>
            <a:fillRect/>
          </a:stretch>
        </p:blipFill>
        <p:spPr>
          <a:xfrm>
            <a:off x="3985841" y="1652929"/>
            <a:ext cx="795927" cy="2111403"/>
          </a:xfrm>
          <a:prstGeom prst="rect">
            <a:avLst/>
          </a:prstGeom>
        </p:spPr>
      </p:pic>
      <p:pic>
        <p:nvPicPr>
          <p:cNvPr id="5" name="Picture 4" descr="A calculator with a display&#10;&#10;AI-generated content may be incorrect.">
            <a:extLst>
              <a:ext uri="{FF2B5EF4-FFF2-40B4-BE49-F238E27FC236}">
                <a16:creationId xmlns:a16="http://schemas.microsoft.com/office/drawing/2014/main" id="{437FC515-7DFA-3D35-03E6-6644B85873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26" t="2465" r="3339" b="2641"/>
          <a:stretch>
            <a:fillRect/>
          </a:stretch>
        </p:blipFill>
        <p:spPr>
          <a:xfrm>
            <a:off x="6057773" y="2912693"/>
            <a:ext cx="878363" cy="763945"/>
          </a:xfrm>
          <a:prstGeom prst="rect">
            <a:avLst/>
          </a:prstGeom>
        </p:spPr>
      </p:pic>
      <p:pic>
        <p:nvPicPr>
          <p:cNvPr id="4" name="Picture 3" descr="A red and white file with a black text&#10;&#10;AI-generated content may be incorrect.">
            <a:extLst>
              <a:ext uri="{FF2B5EF4-FFF2-40B4-BE49-F238E27FC236}">
                <a16:creationId xmlns:a16="http://schemas.microsoft.com/office/drawing/2014/main" id="{A1BB59A7-AC27-9589-415B-615C005865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13" r="535" b="467"/>
          <a:stretch>
            <a:fillRect/>
          </a:stretch>
        </p:blipFill>
        <p:spPr>
          <a:xfrm>
            <a:off x="6229398" y="1565243"/>
            <a:ext cx="536008" cy="662307"/>
          </a:xfrm>
          <a:prstGeom prst="rect">
            <a:avLst/>
          </a:prstGeom>
        </p:spPr>
      </p:pic>
      <p:pic>
        <p:nvPicPr>
          <p:cNvPr id="6" name="Picture 5" descr="A green logo with a white x on it&#10;&#10;AI-generated content may be incorrect.">
            <a:extLst>
              <a:ext uri="{FF2B5EF4-FFF2-40B4-BE49-F238E27FC236}">
                <a16:creationId xmlns:a16="http://schemas.microsoft.com/office/drawing/2014/main" id="{79C36CBD-E377-39B1-D4FE-706E3F5D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21" r="6149" b="380"/>
          <a:stretch>
            <a:fillRect/>
          </a:stretch>
        </p:blipFill>
        <p:spPr>
          <a:xfrm>
            <a:off x="6230660" y="2252309"/>
            <a:ext cx="787256" cy="662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7AAD9-D5E0-69B8-0618-DE9F0196C654}"/>
              </a:ext>
            </a:extLst>
          </p:cNvPr>
          <p:cNvSpPr txBox="1"/>
          <p:nvPr/>
        </p:nvSpPr>
        <p:spPr>
          <a:xfrm>
            <a:off x="917044" y="2420008"/>
            <a:ext cx="17760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Relocation Request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129C64-EC5B-03E6-D36D-2D2FCFCAA8B5}"/>
              </a:ext>
            </a:extLst>
          </p:cNvPr>
          <p:cNvCxnSpPr/>
          <p:nvPr/>
        </p:nvCxnSpPr>
        <p:spPr>
          <a:xfrm flipV="1">
            <a:off x="2949553" y="2593023"/>
            <a:ext cx="663381" cy="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B8EB15A-9424-D138-8F03-C564DE0B891E}"/>
              </a:ext>
            </a:extLst>
          </p:cNvPr>
          <p:cNvCxnSpPr>
            <a:cxnSpLocks/>
          </p:cNvCxnSpPr>
          <p:nvPr/>
        </p:nvCxnSpPr>
        <p:spPr>
          <a:xfrm flipV="1">
            <a:off x="5165839" y="2560597"/>
            <a:ext cx="976531" cy="8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697257-C6DF-BB9F-DE99-A639BCF1A777}"/>
              </a:ext>
            </a:extLst>
          </p:cNvPr>
          <p:cNvSpPr txBox="1"/>
          <p:nvPr/>
        </p:nvSpPr>
        <p:spPr>
          <a:xfrm>
            <a:off x="96716" y="914401"/>
            <a:ext cx="84054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Multinational firms lack a real-time, data-driven solution to optimize global mobility decisions. Existing processes are fragmented across multiple policy and compensation systems, requiring manual analysis and slowing decision-making</a:t>
            </a:r>
            <a:r>
              <a:rPr lang="en-US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7843E-3B09-1670-1E83-98A15626D736}"/>
              </a:ext>
            </a:extLst>
          </p:cNvPr>
          <p:cNvSpPr txBox="1"/>
          <p:nvPr/>
        </p:nvSpPr>
        <p:spPr>
          <a:xfrm>
            <a:off x="98617" y="3763389"/>
            <a:ext cx="87142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Proposed Solution:</a:t>
            </a:r>
            <a:r>
              <a:rPr lang="en-US"/>
              <a:t> Develop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a natural language interface powered by Large Language Models (LLMs) that can seamlessly query policy and compensation engines across existing systems.</a:t>
            </a:r>
            <a:r>
              <a:rPr sz="1400" b="0" i="0" u="none" strike="noStrike">
                <a:latin typeface="Arial"/>
                <a:ea typeface="Arial"/>
                <a:cs typeface="Arial"/>
              </a:rPr>
              <a:t>​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B9BAE2-41E2-33EB-B2CB-9B37300728DE}"/>
              </a:ext>
            </a:extLst>
          </p:cNvPr>
          <p:cNvCxnSpPr>
            <a:cxnSpLocks/>
          </p:cNvCxnSpPr>
          <p:nvPr/>
        </p:nvCxnSpPr>
        <p:spPr>
          <a:xfrm>
            <a:off x="5166536" y="2571917"/>
            <a:ext cx="949620" cy="607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6D23F-4AC5-B4FD-E0E4-C57C46F62554}"/>
              </a:ext>
            </a:extLst>
          </p:cNvPr>
          <p:cNvCxnSpPr>
            <a:cxnSpLocks/>
          </p:cNvCxnSpPr>
          <p:nvPr/>
        </p:nvCxnSpPr>
        <p:spPr>
          <a:xfrm flipV="1">
            <a:off x="5168913" y="1926468"/>
            <a:ext cx="949970" cy="649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48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2F442C4-F2AB-B913-D97C-7BB6C3E6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0579BA0E-91CA-FA6D-3262-35C791FC0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cap="all">
                <a:solidFill>
                  <a:schemeClr val="tx1"/>
                </a:solidFill>
                <a:latin typeface="+mj-lt"/>
              </a:rPr>
              <a:t>SOLUTION OVERVIEW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D61ADCB3-53D2-5B10-7722-468D11FC93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2F9104F-9E0A-CD83-137A-4CB92AFC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1DDF3F-C0D7-D73E-7C01-38E1AF5F50FC}"/>
              </a:ext>
            </a:extLst>
          </p:cNvPr>
          <p:cNvSpPr/>
          <p:nvPr/>
        </p:nvSpPr>
        <p:spPr>
          <a:xfrm>
            <a:off x="487159" y="1917150"/>
            <a:ext cx="1406206" cy="818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User</a:t>
            </a:r>
            <a:endParaRPr lang="en-US">
              <a:cs typeface="Arial"/>
            </a:endParaRP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Login</a:t>
            </a:r>
            <a:endParaRPr lang="en-US"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1081E-B80B-03FA-99C0-6C9B6AA97138}"/>
              </a:ext>
            </a:extLst>
          </p:cNvPr>
          <p:cNvSpPr/>
          <p:nvPr/>
        </p:nvSpPr>
        <p:spPr>
          <a:xfrm>
            <a:off x="2120594" y="3218223"/>
            <a:ext cx="1406206" cy="818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Authentication &amp; File Processing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38FDD3-AD17-F079-FEB1-6DBC07CCE6E1}"/>
              </a:ext>
            </a:extLst>
          </p:cNvPr>
          <p:cNvSpPr/>
          <p:nvPr/>
        </p:nvSpPr>
        <p:spPr>
          <a:xfrm>
            <a:off x="3843201" y="1917149"/>
            <a:ext cx="1406206" cy="818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Intelligent Query Routing</a:t>
            </a:r>
            <a:endParaRPr lang="en-US">
              <a:solidFill>
                <a:srgbClr val="FFFFFF"/>
              </a:solidFill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AD1332-64A7-C5CA-56A0-5A43E6847A6F}"/>
              </a:ext>
            </a:extLst>
          </p:cNvPr>
          <p:cNvSpPr/>
          <p:nvPr/>
        </p:nvSpPr>
        <p:spPr>
          <a:xfrm>
            <a:off x="5618498" y="3218224"/>
            <a:ext cx="1406206" cy="818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Data Gathering &amp; Confirmation</a:t>
            </a:r>
            <a:endParaRPr lang="en-US">
              <a:solidFill>
                <a:srgbClr val="FFFFFF"/>
              </a:solidFill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F00F18-B601-2E7C-2D8F-CB81EE38759A}"/>
              </a:ext>
            </a:extLst>
          </p:cNvPr>
          <p:cNvSpPr/>
          <p:nvPr/>
        </p:nvSpPr>
        <p:spPr>
          <a:xfrm>
            <a:off x="7211402" y="1917149"/>
            <a:ext cx="1406206" cy="818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Calculation &amp; Response Generation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6F8580-CB32-AD5B-67FB-CF38A19246BF}"/>
              </a:ext>
            </a:extLst>
          </p:cNvPr>
          <p:cNvCxnSpPr/>
          <p:nvPr/>
        </p:nvCxnSpPr>
        <p:spPr>
          <a:xfrm>
            <a:off x="1182937" y="2671606"/>
            <a:ext cx="2432" cy="983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B37ECC-148C-9ACC-FB48-4A94C488F722}"/>
              </a:ext>
            </a:extLst>
          </p:cNvPr>
          <p:cNvCxnSpPr>
            <a:cxnSpLocks/>
          </p:cNvCxnSpPr>
          <p:nvPr/>
        </p:nvCxnSpPr>
        <p:spPr>
          <a:xfrm>
            <a:off x="2800159" y="2241967"/>
            <a:ext cx="2432" cy="983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B5B1A4-E6C4-2154-2A90-378F9149AFF8}"/>
              </a:ext>
            </a:extLst>
          </p:cNvPr>
          <p:cNvCxnSpPr>
            <a:cxnSpLocks/>
          </p:cNvCxnSpPr>
          <p:nvPr/>
        </p:nvCxnSpPr>
        <p:spPr>
          <a:xfrm>
            <a:off x="7935553" y="2643233"/>
            <a:ext cx="2432" cy="983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D1151FA-5EEF-5AF6-DBDA-0B4756DE1F7D}"/>
              </a:ext>
            </a:extLst>
          </p:cNvPr>
          <p:cNvCxnSpPr>
            <a:cxnSpLocks/>
          </p:cNvCxnSpPr>
          <p:nvPr/>
        </p:nvCxnSpPr>
        <p:spPr>
          <a:xfrm flipH="1">
            <a:off x="1185368" y="3656531"/>
            <a:ext cx="1290536" cy="24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6F8C6D-EF21-9CFD-312C-2BD616E95687}"/>
              </a:ext>
            </a:extLst>
          </p:cNvPr>
          <p:cNvCxnSpPr>
            <a:cxnSpLocks/>
          </p:cNvCxnSpPr>
          <p:nvPr/>
        </p:nvCxnSpPr>
        <p:spPr>
          <a:xfrm flipH="1">
            <a:off x="2802591" y="2246020"/>
            <a:ext cx="1290536" cy="24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430073-F998-C5F2-3D7D-5AFD2C618DDE}"/>
              </a:ext>
            </a:extLst>
          </p:cNvPr>
          <p:cNvCxnSpPr>
            <a:cxnSpLocks/>
          </p:cNvCxnSpPr>
          <p:nvPr/>
        </p:nvCxnSpPr>
        <p:spPr>
          <a:xfrm>
            <a:off x="6358860" y="2241967"/>
            <a:ext cx="2432" cy="983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260105-44DC-F291-A252-EACD09012053}"/>
              </a:ext>
            </a:extLst>
          </p:cNvPr>
          <p:cNvCxnSpPr>
            <a:cxnSpLocks/>
          </p:cNvCxnSpPr>
          <p:nvPr/>
        </p:nvCxnSpPr>
        <p:spPr>
          <a:xfrm flipH="1">
            <a:off x="5076431" y="2246019"/>
            <a:ext cx="1290536" cy="24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1D8E78-BB29-BA8A-C284-14D33FF12893}"/>
              </a:ext>
            </a:extLst>
          </p:cNvPr>
          <p:cNvCxnSpPr>
            <a:cxnSpLocks/>
          </p:cNvCxnSpPr>
          <p:nvPr/>
        </p:nvCxnSpPr>
        <p:spPr>
          <a:xfrm flipH="1">
            <a:off x="6649069" y="3611944"/>
            <a:ext cx="1290536" cy="24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59139F-07A4-C3D1-476B-5AF23CE84797}"/>
              </a:ext>
            </a:extLst>
          </p:cNvPr>
          <p:cNvCxnSpPr/>
          <p:nvPr/>
        </p:nvCxnSpPr>
        <p:spPr>
          <a:xfrm>
            <a:off x="1189670" y="3658713"/>
            <a:ext cx="919451" cy="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E6A3E7-5663-A449-D280-64A661EAC432}"/>
              </a:ext>
            </a:extLst>
          </p:cNvPr>
          <p:cNvCxnSpPr>
            <a:cxnSpLocks/>
          </p:cNvCxnSpPr>
          <p:nvPr/>
        </p:nvCxnSpPr>
        <p:spPr>
          <a:xfrm>
            <a:off x="2814999" y="2244148"/>
            <a:ext cx="1020780" cy="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415583-EFA2-9AC0-292A-AEAD776A6271}"/>
              </a:ext>
            </a:extLst>
          </p:cNvPr>
          <p:cNvCxnSpPr>
            <a:cxnSpLocks/>
          </p:cNvCxnSpPr>
          <p:nvPr/>
        </p:nvCxnSpPr>
        <p:spPr>
          <a:xfrm>
            <a:off x="6353434" y="2248200"/>
            <a:ext cx="11536" cy="97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0C5E54-41AF-28CF-9CD0-FB32895FFFAE}"/>
              </a:ext>
            </a:extLst>
          </p:cNvPr>
          <p:cNvCxnSpPr>
            <a:cxnSpLocks/>
          </p:cNvCxnSpPr>
          <p:nvPr/>
        </p:nvCxnSpPr>
        <p:spPr>
          <a:xfrm flipV="1">
            <a:off x="7930126" y="2737326"/>
            <a:ext cx="7482" cy="88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DE92E0F-3951-0226-C662-1D41818E49F6}"/>
              </a:ext>
            </a:extLst>
          </p:cNvPr>
          <p:cNvSpPr/>
          <p:nvPr/>
        </p:nvSpPr>
        <p:spPr>
          <a:xfrm>
            <a:off x="201503" y="1720913"/>
            <a:ext cx="8711118" cy="248491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72FA2-11B7-FA7F-49F0-A1DAF3844864}"/>
              </a:ext>
            </a:extLst>
          </p:cNvPr>
          <p:cNvSpPr txBox="1"/>
          <p:nvPr/>
        </p:nvSpPr>
        <p:spPr>
          <a:xfrm>
            <a:off x="101600" y="827617"/>
            <a:ext cx="885613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>
                <a:solidFill>
                  <a:srgbClr val="110E0E"/>
                </a:solidFill>
                <a:latin typeface="Arial"/>
                <a:ea typeface="Segoe UI"/>
                <a:cs typeface="Segoe UI"/>
              </a:rPr>
              <a:t>Global IQ Mobility Advisor: </a:t>
            </a:r>
            <a:r>
              <a:rPr lang="en-US" sz="1400" baseline="0">
                <a:solidFill>
                  <a:srgbClr val="110E0E"/>
                </a:solidFill>
                <a:latin typeface="Arial"/>
                <a:ea typeface="Segoe UI"/>
                <a:cs typeface="Segoe UI"/>
              </a:rPr>
              <a:t>Provide ranked recommendations and contextual policy references, enabling HR leaders to instantly access data-driven insights for faster, smarter global mobility decisions.</a:t>
            </a:r>
            <a:endParaRPr lang="en-US">
              <a:solidFill>
                <a:srgbClr val="110E0E"/>
              </a:solidFill>
            </a:endParaRPr>
          </a:p>
          <a:p>
            <a:pPr algn="ctr"/>
            <a:endParaRPr lang="en-US">
              <a:solidFill>
                <a:srgbClr val="110E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3EDD8-606E-3EB2-28F5-D7290402C2F6}"/>
              </a:ext>
            </a:extLst>
          </p:cNvPr>
          <p:cNvSpPr txBox="1"/>
          <p:nvPr/>
        </p:nvSpPr>
        <p:spPr>
          <a:xfrm>
            <a:off x="3027948" y="4226925"/>
            <a:ext cx="21303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Process Flow Diagram</a:t>
            </a:r>
          </a:p>
        </p:txBody>
      </p:sp>
    </p:spTree>
    <p:extLst>
      <p:ext uri="{BB962C8B-B14F-4D97-AF65-F5344CB8AC3E}">
        <p14:creationId xmlns:p14="http://schemas.microsoft.com/office/powerpoint/2010/main" val="386015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9CE73A7D-63E4-A2E0-C110-E10E470E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C44931F5-EDDD-8ADE-1B34-103C9EDFE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cap="all">
                <a:solidFill>
                  <a:schemeClr val="tx1"/>
                </a:solidFill>
                <a:latin typeface="+mj-lt"/>
              </a:rPr>
              <a:t>KEY FEATURES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E08F45D0-B0C8-0075-F9B7-F5DD19B1E9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940A715-7869-0659-B03B-C8B118D4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81776-680E-18DA-E6FE-95529E4AA90C}"/>
              </a:ext>
            </a:extLst>
          </p:cNvPr>
          <p:cNvSpPr txBox="1"/>
          <p:nvPr/>
        </p:nvSpPr>
        <p:spPr>
          <a:xfrm>
            <a:off x="100013" y="828675"/>
            <a:ext cx="8735521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Natural Language Query Interface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Global IQ–branded </a:t>
            </a:r>
            <a:r>
              <a:rPr lang="en-US" dirty="0" err="1"/>
              <a:t>Chainlit</a:t>
            </a:r>
            <a:r>
              <a:rPr lang="en-US" dirty="0"/>
              <a:t> chat app for HR users</a:t>
            </a:r>
          </a:p>
          <a:p>
            <a:pPr marL="285750" indent="-285750">
              <a:buChar char="•"/>
            </a:pPr>
            <a:r>
              <a:rPr lang="en-US" dirty="0"/>
              <a:t>Answers questions like </a:t>
            </a:r>
            <a:r>
              <a:rPr lang="en-US" i="1" dirty="0"/>
              <a:t>“Estimate relocation cost from Chicago → Tokyo”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Supports PDF, Excel, CSV, Word, and JSON uploads with session memory</a:t>
            </a:r>
          </a:p>
          <a:p>
            <a:pPr marL="285750" indent="-285750">
              <a:buChar char="•"/>
            </a:pPr>
            <a:r>
              <a:rPr lang="en-US" dirty="0"/>
              <a:t>Ensures responses draw only from compliance-approved sources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Intelligent Query Routing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LangChain</a:t>
            </a:r>
            <a:r>
              <a:rPr lang="en-US" dirty="0"/>
              <a:t> + GPT-4o </a:t>
            </a:r>
            <a:r>
              <a:rPr lang="en-US" dirty="0" err="1"/>
              <a:t>RouterChain</a:t>
            </a:r>
            <a:r>
              <a:rPr lang="en-US" dirty="0"/>
              <a:t> for domain classification</a:t>
            </a:r>
          </a:p>
          <a:p>
            <a:pPr marL="285750" indent="-285750">
              <a:buChar char="•"/>
            </a:pPr>
            <a:r>
              <a:rPr lang="en-US" dirty="0"/>
              <a:t>91% accuracy across four categories: Policy | Compensation | Both | Guidance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r>
              <a:rPr lang="en-US" b="1" dirty="0"/>
              <a:t>Smart Input Handling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Auto-detects missing details (origin, destination, currency, base pay, job level)</a:t>
            </a:r>
          </a:p>
          <a:p>
            <a:pPr marL="285750" indent="-285750">
              <a:buChar char="•"/>
            </a:pPr>
            <a:r>
              <a:rPr lang="en-US" dirty="0"/>
              <a:t>Asks follow-up questions to gather required “hard parameters”</a:t>
            </a:r>
          </a:p>
          <a:p>
            <a:pPr marL="285750" indent="-285750">
              <a:buChar char="•"/>
            </a:pPr>
            <a:r>
              <a:rPr lang="en-US" dirty="0"/>
              <a:t>Generates a confirmation summary before running calculations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7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1E1F0C57-391E-D70B-136F-D6F63DA9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6FD92747-D1E3-B532-367C-62BA78F11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cap="all">
                <a:solidFill>
                  <a:schemeClr val="tx1"/>
                </a:solidFill>
                <a:latin typeface="+mj-lt"/>
              </a:rPr>
              <a:t>KEY FEATURES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62F79201-3595-0BD9-D803-81855F225E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561D8D3-17D7-0C9C-93DC-FBC0FB0B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C6AACE-FEBF-40F0-0DE3-EF0BD98968EE}"/>
              </a:ext>
            </a:extLst>
          </p:cNvPr>
          <p:cNvSpPr txBox="1"/>
          <p:nvPr/>
        </p:nvSpPr>
        <p:spPr>
          <a:xfrm>
            <a:off x="100013" y="828675"/>
            <a:ext cx="873552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Structured JSON + Computation Layer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Converts confirmed inputs into canonical JSON for backend APIs</a:t>
            </a:r>
          </a:p>
          <a:p>
            <a:pPr marL="285750" indent="-285750">
              <a:buChar char="•"/>
            </a:pPr>
            <a:r>
              <a:rPr lang="en-US" dirty="0"/>
              <a:t>Demonstrates complete flow: Natural language → Structured JSON → Model/API output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r>
              <a:rPr lang="en-US" b="1" dirty="0"/>
              <a:t>MCP Integration for Decision Support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Connects to specialized MCP servers for: Policy analysis, Compensation prediction ML models</a:t>
            </a:r>
          </a:p>
          <a:p>
            <a:pPr marL="285750" indent="-285750">
              <a:buChar char="•"/>
            </a:pPr>
            <a:r>
              <a:rPr lang="en-US" dirty="0"/>
              <a:t>Enables structured, auditable, model-driven recommendations</a:t>
            </a:r>
            <a:endParaRPr lang="en-US" b="1" dirty="0"/>
          </a:p>
          <a:p>
            <a:pPr marL="285750" indent="-285750"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Logging, Auditability &amp; Compliance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Full trace logging: user queries, router decisions, agent steps, API calls</a:t>
            </a:r>
          </a:p>
          <a:p>
            <a:pPr marL="285750" indent="-285750">
              <a:buChar char="•"/>
            </a:pPr>
            <a:r>
              <a:rPr lang="en-US" dirty="0"/>
              <a:t>Timestamped event history ensures reproducibility for compliance reviews</a:t>
            </a:r>
          </a:p>
          <a:p>
            <a:pPr marL="285750" indent="-285750">
              <a:buChar char="•"/>
            </a:pPr>
            <a:r>
              <a:rPr lang="en-US" dirty="0"/>
              <a:t>Automatic redaction of sensitive fields</a:t>
            </a:r>
          </a:p>
          <a:p>
            <a:pPr marL="285750" indent="-285750">
              <a:buChar char="•"/>
            </a:pPr>
            <a:r>
              <a:rPr lang="en-US" dirty="0"/>
              <a:t>Feedback loop for continuous routing &amp; policy-model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981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68C12E3-DF73-18BB-25BB-BE48E594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>
            <a:extLst>
              <a:ext uri="{FF2B5EF4-FFF2-40B4-BE49-F238E27FC236}">
                <a16:creationId xmlns:a16="http://schemas.microsoft.com/office/drawing/2014/main" id="{FD76CC3D-4D47-FBFF-5850-0B768A2B12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" y="280025"/>
            <a:ext cx="886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endParaRPr>
              <a:solidFill>
                <a:schemeClr val="tx1"/>
              </a:solidFill>
              <a:latin typeface="+mj-lt"/>
            </a:endParaRPr>
          </a:p>
        </p:txBody>
      </p:sp>
      <p:sp>
        <p:nvSpPr>
          <p:cNvPr id="277" name="Google Shape;277;p55">
            <a:extLst>
              <a:ext uri="{FF2B5EF4-FFF2-40B4-BE49-F238E27FC236}">
                <a16:creationId xmlns:a16="http://schemas.microsoft.com/office/drawing/2014/main" id="{3F9F8EA4-8441-289A-8F8F-5F5D168FF4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8200" y="4767263"/>
            <a:ext cx="51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5F4A76-3859-E599-B8CD-9E8F71E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06" y="0"/>
            <a:ext cx="875654" cy="2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2A513-7763-C69F-DBC6-B7AB41BDD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637"/>
            <a:ext cx="31512453" cy="3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9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hicago ">
  <a:themeElements>
    <a:clrScheme name="UChicago">
      <a:dk1>
        <a:srgbClr val="800000"/>
      </a:dk1>
      <a:lt1>
        <a:srgbClr val="FFFFFF"/>
      </a:lt1>
      <a:dk2>
        <a:srgbClr val="110E0E"/>
      </a:dk2>
      <a:lt2>
        <a:srgbClr val="EAEAEA"/>
      </a:lt2>
      <a:accent1>
        <a:srgbClr val="800000"/>
      </a:accent1>
      <a:accent2>
        <a:srgbClr val="F8A429"/>
      </a:accent2>
      <a:accent3>
        <a:srgbClr val="C16622"/>
      </a:accent3>
      <a:accent4>
        <a:srgbClr val="91AB5A"/>
      </a:accent4>
      <a:accent5>
        <a:srgbClr val="58593F"/>
      </a:accent5>
      <a:accent6>
        <a:srgbClr val="155F83"/>
      </a:accent6>
      <a:hlink>
        <a:srgbClr val="800000"/>
      </a:hlink>
      <a:folHlink>
        <a:srgbClr val="BA7B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722</Words>
  <Application>Microsoft Macintosh PowerPoint</Application>
  <PresentationFormat>On-screen Show (16:9)</PresentationFormat>
  <Paragraphs>114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UChicago </vt:lpstr>
      <vt:lpstr>Optimizing Global Mobility DECISIONS USING MCP INTEGARTIONS AND LLM-DRIVEN INTELLIGENCE</vt:lpstr>
      <vt:lpstr>OUR TEAM</vt:lpstr>
      <vt:lpstr>TABLE OF CONTENTS</vt:lpstr>
      <vt:lpstr>INTRODUCTION TO GLOBAL IQ</vt:lpstr>
      <vt:lpstr>PROBLEM STATEMENT</vt:lpstr>
      <vt:lpstr>SOLUTION OVERVIEW</vt:lpstr>
      <vt:lpstr>KEY FEATURES</vt:lpstr>
      <vt:lpstr>KEY FEATURES</vt:lpstr>
      <vt:lpstr>ARCHITECTURE</vt:lpstr>
      <vt:lpstr>ARCHITECTURE</vt:lpstr>
      <vt:lpstr>ARCHITECTURE</vt:lpstr>
      <vt:lpstr>ARCHITECTURE</vt:lpstr>
      <vt:lpstr>DEMO</vt:lpstr>
      <vt:lpstr>CHALLENGES &amp; How WE are Addressing them</vt:lpstr>
      <vt:lpstr>RESULTS AND IMPACT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Jiaying Liang</cp:lastModifiedBy>
  <cp:revision>5</cp:revision>
  <dcterms:modified xsi:type="dcterms:W3CDTF">2025-12-03T00:53:23Z</dcterms:modified>
</cp:coreProperties>
</file>